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"/>
  </p:notesMasterIdLst>
  <p:sldIdLst>
    <p:sldId id="268" r:id="rId2"/>
    <p:sldId id="291" r:id="rId3"/>
    <p:sldId id="29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Private</c:v>
                </c:pt>
              </c:strCache>
            </c:strRef>
          </c:tx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Sheet1!$B$2:$B$11</c:f>
              <c:numCache>
                <c:formatCode>0.0%</c:formatCode>
                <c:ptCount val="10"/>
                <c:pt idx="0">
                  <c:v>0.491819</c:v>
                </c:pt>
                <c:pt idx="1">
                  <c:v>0.191209</c:v>
                </c:pt>
                <c:pt idx="2">
                  <c:v>0.101059</c:v>
                </c:pt>
                <c:pt idx="3">
                  <c:v>0.068335</c:v>
                </c:pt>
                <c:pt idx="4">
                  <c:v>0.048444</c:v>
                </c:pt>
                <c:pt idx="5">
                  <c:v>0.030799</c:v>
                </c:pt>
                <c:pt idx="6">
                  <c:v>0.018287</c:v>
                </c:pt>
                <c:pt idx="7">
                  <c:v>0.016041</c:v>
                </c:pt>
                <c:pt idx="8">
                  <c:v>0.010908</c:v>
                </c:pt>
                <c:pt idx="9">
                  <c:v>0.023099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Party</c:v>
                </c:pt>
              </c:strCache>
            </c:strRef>
          </c:tx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0.252174</c:v>
                </c:pt>
                <c:pt idx="1">
                  <c:v>0.142609</c:v>
                </c:pt>
                <c:pt idx="2">
                  <c:v>0.09913</c:v>
                </c:pt>
                <c:pt idx="3">
                  <c:v>0.125217</c:v>
                </c:pt>
                <c:pt idx="4">
                  <c:v>0.097391</c:v>
                </c:pt>
                <c:pt idx="5">
                  <c:v>0.052174</c:v>
                </c:pt>
                <c:pt idx="6">
                  <c:v>0.043478</c:v>
                </c:pt>
                <c:pt idx="7">
                  <c:v>0.062609</c:v>
                </c:pt>
                <c:pt idx="8">
                  <c:v>0.046957</c:v>
                </c:pt>
                <c:pt idx="9">
                  <c:v>0.078261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91696696"/>
        <c:axId val="-2079807608"/>
      </c:barChart>
      <c:catAx>
        <c:axId val="-20916966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Number per angler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79807608"/>
        <c:crosses val="autoZero"/>
        <c:auto val="1"/>
        <c:lblAlgn val="ctr"/>
        <c:lblOffset val="100"/>
        <c:noMultiLvlLbl val="0"/>
      </c:catAx>
      <c:valAx>
        <c:axId val="-207980760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-20916966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 fish bag limit</c:v>
                </c:pt>
              </c:strCache>
            </c:strRef>
          </c:tx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Sheet1!$B$2:$B$11</c:f>
              <c:numCache>
                <c:formatCode>0%</c:formatCode>
                <c:ptCount val="10"/>
                <c:pt idx="0">
                  <c:v>0.513892</c:v>
                </c:pt>
                <c:pt idx="1">
                  <c:v>0.219387</c:v>
                </c:pt>
                <c:pt idx="2">
                  <c:v>0.098992</c:v>
                </c:pt>
                <c:pt idx="3">
                  <c:v>0.063799</c:v>
                </c:pt>
                <c:pt idx="4">
                  <c:v>0.100638</c:v>
                </c:pt>
                <c:pt idx="5">
                  <c:v>0.002264</c:v>
                </c:pt>
                <c:pt idx="6">
                  <c:v>0.000206</c:v>
                </c:pt>
                <c:pt idx="7">
                  <c:v>0.0</c:v>
                </c:pt>
                <c:pt idx="8">
                  <c:v>0.000617</c:v>
                </c:pt>
                <c:pt idx="9">
                  <c:v>0.000206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 fish bag limit</c:v>
                </c:pt>
              </c:strCache>
            </c:strRef>
          </c:tx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Sheet1!$C$2:$C$11</c:f>
              <c:numCache>
                <c:formatCode>0%</c:formatCode>
                <c:ptCount val="10"/>
                <c:pt idx="0">
                  <c:v>0.572775</c:v>
                </c:pt>
                <c:pt idx="1">
                  <c:v>0.176783</c:v>
                </c:pt>
                <c:pt idx="2">
                  <c:v>0.094873</c:v>
                </c:pt>
                <c:pt idx="3">
                  <c:v>0.058928</c:v>
                </c:pt>
                <c:pt idx="4">
                  <c:v>0.031232</c:v>
                </c:pt>
                <c:pt idx="5">
                  <c:v>0.014143</c:v>
                </c:pt>
                <c:pt idx="6">
                  <c:v>0.013553</c:v>
                </c:pt>
                <c:pt idx="7">
                  <c:v>0.013553</c:v>
                </c:pt>
                <c:pt idx="8">
                  <c:v>0.011196</c:v>
                </c:pt>
                <c:pt idx="9">
                  <c:v>0.012964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7179400"/>
        <c:axId val="-2077173800"/>
      </c:barChart>
      <c:catAx>
        <c:axId val="-20771794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Number per angler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77173800"/>
        <c:crosses val="autoZero"/>
        <c:auto val="1"/>
        <c:lblAlgn val="ctr"/>
        <c:lblOffset val="100"/>
        <c:noMultiLvlLbl val="0"/>
      </c:catAx>
      <c:valAx>
        <c:axId val="-207717380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-20771794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 fish bag limit</c:v>
                </c:pt>
              </c:strCache>
            </c:strRef>
          </c:tx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Sheet1!$B$2:$B$11</c:f>
              <c:numCache>
                <c:formatCode>0%</c:formatCode>
                <c:ptCount val="10"/>
                <c:pt idx="0">
                  <c:v>0.228155</c:v>
                </c:pt>
                <c:pt idx="1">
                  <c:v>0.199029</c:v>
                </c:pt>
                <c:pt idx="2">
                  <c:v>0.179612</c:v>
                </c:pt>
                <c:pt idx="3">
                  <c:v>0.087379</c:v>
                </c:pt>
                <c:pt idx="4">
                  <c:v>0.23301</c:v>
                </c:pt>
                <c:pt idx="5">
                  <c:v>0.033981</c:v>
                </c:pt>
                <c:pt idx="6">
                  <c:v>0.004854</c:v>
                </c:pt>
                <c:pt idx="7">
                  <c:v>0.019417</c:v>
                </c:pt>
                <c:pt idx="8">
                  <c:v>0.0</c:v>
                </c:pt>
                <c:pt idx="9">
                  <c:v>0.014563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 fish bag limit</c:v>
                </c:pt>
              </c:strCache>
            </c:strRef>
          </c:tx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Sheet1!$C$2:$C$11</c:f>
              <c:numCache>
                <c:formatCode>0%</c:formatCode>
                <c:ptCount val="10"/>
                <c:pt idx="0">
                  <c:v>0.318471</c:v>
                </c:pt>
                <c:pt idx="1">
                  <c:v>0.191083</c:v>
                </c:pt>
                <c:pt idx="2">
                  <c:v>0.101911</c:v>
                </c:pt>
                <c:pt idx="3">
                  <c:v>0.101911</c:v>
                </c:pt>
                <c:pt idx="4">
                  <c:v>0.057325</c:v>
                </c:pt>
                <c:pt idx="5">
                  <c:v>0.038217</c:v>
                </c:pt>
                <c:pt idx="6">
                  <c:v>0.025478</c:v>
                </c:pt>
                <c:pt idx="7">
                  <c:v>0.038217</c:v>
                </c:pt>
                <c:pt idx="8">
                  <c:v>0.019108</c:v>
                </c:pt>
                <c:pt idx="9">
                  <c:v>0.10828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7187432"/>
        <c:axId val="-2077181816"/>
      </c:barChart>
      <c:catAx>
        <c:axId val="-2077187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Number per angler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77181816"/>
        <c:crosses val="autoZero"/>
        <c:auto val="1"/>
        <c:lblAlgn val="ctr"/>
        <c:lblOffset val="100"/>
        <c:noMultiLvlLbl val="0"/>
      </c:catAx>
      <c:valAx>
        <c:axId val="-207718181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-20771874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15392-CB97-40CB-9D0B-DFA008D9052E}" type="datetimeFigureOut">
              <a:rPr lang="en-US" smtClean="0"/>
              <a:t>12/4/13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EED02-EF2F-470D-93F2-23C85C518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99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11200" y="22860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89063" y="3886200"/>
            <a:ext cx="6365875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66">
                <a:gamma/>
                <a:shade val="46275"/>
                <a:invGamma/>
              </a:srgbClr>
            </a:gs>
            <a:gs pos="50000">
              <a:srgbClr val="003366"/>
            </a:gs>
            <a:gs pos="100000">
              <a:srgbClr val="0033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152400"/>
            <a:ext cx="1004888" cy="1004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–"/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–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Coastwide Spotted Seatrout Bag Distribution</a:t>
            </a:r>
            <a:endParaRPr lang="en-US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24071840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324600"/>
            <a:ext cx="3736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Excluding the lower Laguna Madre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Laguna Madre Spotted Seatrout Bag Distribution</a:t>
            </a:r>
            <a:endParaRPr lang="en-US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205016376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324600"/>
            <a:ext cx="6750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Private boats, 2004-2012; Regulation implemented Sept 1, 2007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805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Laguna Madre Spotted Seatrout Bag Distribution</a:t>
            </a:r>
            <a:endParaRPr lang="en-US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949664685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324600"/>
            <a:ext cx="6571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Party boats, 2004-2012; Regulation implemented Sept 1, 2007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644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mp-shw">
  <a:themeElements>
    <a:clrScheme name="">
      <a:dk1>
        <a:srgbClr val="919191"/>
      </a:dk1>
      <a:lt1>
        <a:srgbClr val="FFFF00"/>
      </a:lt1>
      <a:dk2>
        <a:srgbClr val="33CC33"/>
      </a:dk2>
      <a:lt2>
        <a:srgbClr val="FFFFFF"/>
      </a:lt2>
      <a:accent1>
        <a:srgbClr val="FF9900"/>
      </a:accent1>
      <a:accent2>
        <a:srgbClr val="3399FF"/>
      </a:accent2>
      <a:accent3>
        <a:srgbClr val="ADE2AD"/>
      </a:accent3>
      <a:accent4>
        <a:srgbClr val="DADA00"/>
      </a:accent4>
      <a:accent5>
        <a:srgbClr val="FFCAAA"/>
      </a:accent5>
      <a:accent6>
        <a:srgbClr val="2D8AE7"/>
      </a:accent6>
      <a:hlink>
        <a:srgbClr val="FFCC00"/>
      </a:hlink>
      <a:folHlink>
        <a:srgbClr val="00FFFF"/>
      </a:folHlink>
    </a:clrScheme>
    <a:fontScheme name="Comp-sh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p-shw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-shw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master</Template>
  <TotalTime>1994</TotalTime>
  <Words>60</Words>
  <Application>Microsoft Macintosh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Comp-shw</vt:lpstr>
      <vt:lpstr>2012 Coastwide Spotted Seatrout Bag Distribution</vt:lpstr>
      <vt:lpstr>Lower Laguna Madre Spotted Seatrout Bag Distribution</vt:lpstr>
      <vt:lpstr>Lower Laguna Madre Spotted Seatrout Bag Distribution</vt:lpstr>
    </vt:vector>
  </TitlesOfParts>
  <Company>TPWD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Spotted Seatrout</dc:title>
  <dc:creator>mfisher</dc:creator>
  <cp:lastModifiedBy>RANDY DONATO</cp:lastModifiedBy>
  <cp:revision>118</cp:revision>
  <dcterms:created xsi:type="dcterms:W3CDTF">2011-07-11T15:20:23Z</dcterms:created>
  <dcterms:modified xsi:type="dcterms:W3CDTF">2013-12-04T23:43:27Z</dcterms:modified>
</cp:coreProperties>
</file>